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50" d="100"/>
          <a:sy n="50" d="100"/>
        </p:scale>
        <p:origin x="-18" y="-8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0A68-AB16-4475-AD20-48F52644D0F9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D1C9-92BA-455D-A623-D350265934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5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FA6E480-90DC-448A-B642-311BA5A7BA30}"/>
              </a:ext>
            </a:extLst>
          </p:cNvPr>
          <p:cNvGrpSpPr/>
          <p:nvPr userDrawn="1"/>
        </p:nvGrpSpPr>
        <p:grpSpPr>
          <a:xfrm>
            <a:off x="0" y="1699"/>
            <a:ext cx="30276413" cy="42802064"/>
            <a:chOff x="0" y="1699"/>
            <a:chExt cx="30276413" cy="42802064"/>
          </a:xfrm>
        </p:grpSpPr>
        <p:pic>
          <p:nvPicPr>
            <p:cNvPr id="7" name="그림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6"/>
            <a:stretch/>
          </p:blipFill>
          <p:spPr>
            <a:xfrm>
              <a:off x="0" y="1699"/>
              <a:ext cx="30276413" cy="4098493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A267DDB-94F3-4E78-8D7C-06BF81870669}"/>
                </a:ext>
              </a:extLst>
            </p:cNvPr>
            <p:cNvSpPr/>
            <p:nvPr userDrawn="1"/>
          </p:nvSpPr>
          <p:spPr>
            <a:xfrm>
              <a:off x="0" y="40986635"/>
              <a:ext cx="30275213" cy="1817128"/>
            </a:xfrm>
            <a:prstGeom prst="rect">
              <a:avLst/>
            </a:prstGeom>
            <a:solidFill>
              <a:srgbClr val="AED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7DDEDECE-0FA9-44D7-B3F6-70D0EC73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812" y="10954567"/>
            <a:ext cx="6417182" cy="394168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C9047EB-6F8E-48CE-84F2-87F418D8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396" y="15130699"/>
            <a:ext cx="12667396" cy="9584410"/>
          </a:xfrm>
          <a:prstGeom prst="rect">
            <a:avLst/>
          </a:prstGeom>
        </p:spPr>
      </p:pic>
      <p:sp>
        <p:nvSpPr>
          <p:cNvPr id="10" name="모서리가 둥근 직사각형 5">
            <a:extLst>
              <a:ext uri="{FF2B5EF4-FFF2-40B4-BE49-F238E27FC236}">
                <a16:creationId xmlns:a16="http://schemas.microsoft.com/office/drawing/2014/main" id="{77CEEE83-5112-45C0-85E4-3ED4E6C8AEFF}"/>
              </a:ext>
            </a:extLst>
          </p:cNvPr>
          <p:cNvSpPr/>
          <p:nvPr/>
        </p:nvSpPr>
        <p:spPr>
          <a:xfrm>
            <a:off x="565546" y="9272782"/>
            <a:ext cx="14864953" cy="8748518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44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millimeter-wave communication, phased array systems are one of the key approaches to overcome high attenuation.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key aspect of a phased array system is adjusting the phase at each RF channel using phase shifters to steer strong electromagnetic wave radiation in a specific direction, but attenuators also play an important role.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Attenuators control the gain of each channel, serving functions such as preventing power saturation and suppressing side lobes.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4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This work presents a 5-bit digital attenuator operating from DC to 30 GHz, utilizing bridge capacitors and phase-error suppression inductors.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7F403BE-9BD6-4113-8D6B-02D8BE9C71E2}"/>
              </a:ext>
            </a:extLst>
          </p:cNvPr>
          <p:cNvSpPr/>
          <p:nvPr/>
        </p:nvSpPr>
        <p:spPr>
          <a:xfrm>
            <a:off x="565547" y="3646188"/>
            <a:ext cx="29144120" cy="5415338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outerShdw dist="50800" sx="1000" sy="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Design of a DC–30 GHz 5-Bit Digital Attenuator Using </a:t>
            </a:r>
          </a:p>
          <a:p>
            <a:pPr algn="ctr"/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Bridge Capacitors and Phase-Error Suppression Inductors</a:t>
            </a:r>
          </a:p>
          <a:p>
            <a:pPr algn="ctr"/>
            <a:r>
              <a:rPr lang="en-US" altLang="ko-KR" sz="3400" b="1" i="1" dirty="0" err="1">
                <a:solidFill>
                  <a:schemeClr val="tx1"/>
                </a:solidFill>
              </a:rPr>
              <a:t>Byeong</a:t>
            </a:r>
            <a:r>
              <a:rPr lang="en-US" altLang="ko-KR" sz="3400" b="1" i="1" dirty="0">
                <a:solidFill>
                  <a:schemeClr val="tx1"/>
                </a:solidFill>
              </a:rPr>
              <a:t>-Chan Lee, Jong-</a:t>
            </a:r>
            <a:r>
              <a:rPr lang="en-US" altLang="ko-KR" sz="3400" b="1" i="1" dirty="0" err="1">
                <a:solidFill>
                  <a:schemeClr val="tx1"/>
                </a:solidFill>
              </a:rPr>
              <a:t>Seong</a:t>
            </a:r>
            <a:r>
              <a:rPr lang="en-US" altLang="ko-KR" sz="3400" b="1" i="1" dirty="0">
                <a:solidFill>
                  <a:schemeClr val="tx1"/>
                </a:solidFill>
              </a:rPr>
              <a:t> Park, and </a:t>
            </a:r>
            <a:r>
              <a:rPr lang="en-US" altLang="ko-KR" sz="3400" b="1" i="1" dirty="0" err="1">
                <a:solidFill>
                  <a:schemeClr val="tx1"/>
                </a:solidFill>
              </a:rPr>
              <a:t>Choul</a:t>
            </a:r>
            <a:r>
              <a:rPr lang="en-US" altLang="ko-KR" sz="3400" b="1" i="1" dirty="0">
                <a:solidFill>
                  <a:schemeClr val="tx1"/>
                </a:solidFill>
              </a:rPr>
              <a:t>-Young Kim</a:t>
            </a:r>
          </a:p>
          <a:p>
            <a:pPr algn="ctr"/>
            <a:endParaRPr lang="en-US" altLang="ko-KR" sz="3400" b="1" i="1" dirty="0">
              <a:solidFill>
                <a:schemeClr val="tx1"/>
              </a:solidFill>
            </a:endParaRPr>
          </a:p>
          <a:p>
            <a:pPr algn="ctr"/>
            <a:r>
              <a:rPr lang="en-US" altLang="ko-KR" sz="3400" b="1" i="1" dirty="0">
                <a:solidFill>
                  <a:schemeClr val="tx1"/>
                </a:solidFill>
              </a:rPr>
              <a:t>Department of Electronics Engineering, </a:t>
            </a:r>
            <a:r>
              <a:rPr lang="en-US" altLang="ko-KR" sz="3400" b="1" i="1" dirty="0" err="1">
                <a:solidFill>
                  <a:schemeClr val="tx1"/>
                </a:solidFill>
              </a:rPr>
              <a:t>Chungnam</a:t>
            </a:r>
            <a:r>
              <a:rPr lang="en-US" altLang="ko-KR" sz="3400" b="1" i="1" dirty="0">
                <a:solidFill>
                  <a:schemeClr val="tx1"/>
                </a:solidFill>
              </a:rPr>
              <a:t> National University, Daejeon, Korea</a:t>
            </a:r>
            <a:endParaRPr lang="ko-KR" altLang="en-US" sz="3400" b="1" i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5B5C6C-0CCC-4A66-9093-964DEB16D3B9}"/>
              </a:ext>
            </a:extLst>
          </p:cNvPr>
          <p:cNvSpPr/>
          <p:nvPr/>
        </p:nvSpPr>
        <p:spPr>
          <a:xfrm>
            <a:off x="543731" y="18230850"/>
            <a:ext cx="14926264" cy="222387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075FF44-8ED6-4D00-A5E5-72D11AD67577}"/>
              </a:ext>
            </a:extLst>
          </p:cNvPr>
          <p:cNvSpPr/>
          <p:nvPr/>
        </p:nvSpPr>
        <p:spPr>
          <a:xfrm>
            <a:off x="15904277" y="28996482"/>
            <a:ext cx="13827205" cy="114730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16CE94-2D23-407F-9787-0B589468A682}"/>
              </a:ext>
            </a:extLst>
          </p:cNvPr>
          <p:cNvSpPr/>
          <p:nvPr/>
        </p:nvSpPr>
        <p:spPr>
          <a:xfrm>
            <a:off x="15884308" y="9272782"/>
            <a:ext cx="13827205" cy="195124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0493B7C-5F2C-4F2E-AA56-A93D01E8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6600FF"/>
              </a:clrFrom>
              <a:clrTo>
                <a:srgbClr val="6600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4780" y="41257830"/>
            <a:ext cx="2554691" cy="134313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71CAED7-C831-4E15-B171-73C62562A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0" y="41308129"/>
            <a:ext cx="1284689" cy="128403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208D3E9-0904-4368-8F52-42BD980A5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75" y="4214118"/>
            <a:ext cx="4048072" cy="4045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E68B4D-FA3B-4FB5-899E-523C01A67023}"/>
              </a:ext>
            </a:extLst>
          </p:cNvPr>
          <p:cNvSpPr txBox="1"/>
          <p:nvPr/>
        </p:nvSpPr>
        <p:spPr>
          <a:xfrm>
            <a:off x="4987846" y="9208424"/>
            <a:ext cx="61697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/>
              <a:t>I. I</a:t>
            </a:r>
            <a:r>
              <a:rPr lang="en-US" altLang="ko-KR" sz="6000" b="1" dirty="0"/>
              <a:t>NTRODUCTION</a:t>
            </a:r>
            <a:endParaRPr lang="ko-KR" altLang="en-US" sz="6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2226C-D410-46FC-B839-F59F752D2E5D}"/>
              </a:ext>
            </a:extLst>
          </p:cNvPr>
          <p:cNvSpPr txBox="1"/>
          <p:nvPr/>
        </p:nvSpPr>
        <p:spPr>
          <a:xfrm>
            <a:off x="4479471" y="18409315"/>
            <a:ext cx="63895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/>
              <a:t>II. C</a:t>
            </a:r>
            <a:r>
              <a:rPr lang="en-US" altLang="ko-KR" sz="6000" b="1" dirty="0"/>
              <a:t>IRCUIT</a:t>
            </a:r>
            <a:r>
              <a:rPr lang="en-US" altLang="ko-KR" sz="7000" b="1" dirty="0"/>
              <a:t> D</a:t>
            </a:r>
            <a:r>
              <a:rPr lang="en-US" altLang="ko-KR" sz="6000" b="1" dirty="0"/>
              <a:t>ESIGN</a:t>
            </a:r>
            <a:endParaRPr lang="ko-KR" altLang="en-US" sz="6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1938A2-A80D-4230-B7C6-775AC04C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59" y="19788416"/>
            <a:ext cx="14514926" cy="459558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949BC85-81C9-4845-AE66-48B4D3161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419" y="25314877"/>
            <a:ext cx="13046084" cy="62221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81C4F4-9174-4FEB-A599-4B163CD100EE}"/>
              </a:ext>
            </a:extLst>
          </p:cNvPr>
          <p:cNvSpPr txBox="1"/>
          <p:nvPr/>
        </p:nvSpPr>
        <p:spPr>
          <a:xfrm>
            <a:off x="5132039" y="24618606"/>
            <a:ext cx="54549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1. Schematic of proposed attenuator</a:t>
            </a:r>
            <a:endParaRPr lang="ko-KR" altLang="en-US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532D97-314B-4951-A0A6-6776060C0F86}"/>
              </a:ext>
            </a:extLst>
          </p:cNvPr>
          <p:cNvSpPr txBox="1"/>
          <p:nvPr/>
        </p:nvSpPr>
        <p:spPr>
          <a:xfrm>
            <a:off x="3970067" y="31716693"/>
            <a:ext cx="820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2. Each equivalent schematic of states of proposed 8dB cell</a:t>
            </a:r>
            <a:endParaRPr lang="ko-KR" altLang="en-US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2C46E3-1C01-469D-888F-74D94FC8BBE5}"/>
              </a:ext>
            </a:extLst>
          </p:cNvPr>
          <p:cNvSpPr txBox="1"/>
          <p:nvPr/>
        </p:nvSpPr>
        <p:spPr>
          <a:xfrm>
            <a:off x="740559" y="32966614"/>
            <a:ext cx="142743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200" b="1" dirty="0"/>
              <a:t>DC-30 GHz 5 bit Digital Attenuator(MSB : 8dB, LSB : 0.5dB)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200" b="1" dirty="0"/>
              <a:t>Attenuating range : 0.5dB – 15.5dB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200" b="1" dirty="0"/>
              <a:t>Applied Structure of each attenuator :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l-GR" altLang="ko-KR" sz="3200" b="1" dirty="0"/>
              <a:t>Π</a:t>
            </a:r>
            <a:r>
              <a:rPr lang="en-US" altLang="ko-KR" sz="3200" b="1" dirty="0"/>
              <a:t>-type attenuator(2dB, 4dB)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n-US" altLang="ko-KR" sz="3200" b="1" dirty="0"/>
              <a:t>Simplified T-type attenuator(0.5dB, 1dB, 2dB)</a:t>
            </a:r>
          </a:p>
          <a:p>
            <a:pPr marL="2520000" lvl="3" indent="-571500" algn="just">
              <a:buFont typeface="Arial" panose="020B0604020202020204" pitchFamily="34" charset="0"/>
              <a:buChar char="•"/>
            </a:pPr>
            <a:r>
              <a:rPr lang="en-US" altLang="ko-KR" sz="3200" b="1" dirty="0"/>
              <a:t>The attenuator in this structure features a shorted RF input and output, resulting in very low insertion loss. It also offers a compact size due to its simple architecture and minimal component count.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el-GR" altLang="ko-KR" sz="3200" b="1" dirty="0"/>
              <a:t>Π</a:t>
            </a:r>
            <a:r>
              <a:rPr lang="en-US" altLang="ko-KR" sz="3200" b="1" dirty="0"/>
              <a:t>-type attenuator with bridge capacitor and phase error-suppressing inductor(8dB)</a:t>
            </a:r>
          </a:p>
          <a:p>
            <a:pPr marL="2520000" lvl="3" indent="-571500" algn="just">
              <a:buFont typeface="Arial" panose="020B0604020202020204" pitchFamily="34" charset="0"/>
              <a:buChar char="•"/>
            </a:pPr>
            <a:r>
              <a:rPr lang="en-US" altLang="ko-KR" sz="3200" b="1" dirty="0"/>
              <a:t>The attenuator in this structure features a shorted RF input and output, resulting in very low insertion loss. It also offers a compact size due to its simple architecture and minimal component counts.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695082-66BB-4775-BBB1-C6265969EC80}"/>
              </a:ext>
            </a:extLst>
          </p:cNvPr>
          <p:cNvSpPr txBox="1"/>
          <p:nvPr/>
        </p:nvSpPr>
        <p:spPr>
          <a:xfrm>
            <a:off x="18236079" y="9507180"/>
            <a:ext cx="91635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/>
              <a:t>III. M</a:t>
            </a:r>
            <a:r>
              <a:rPr lang="en-US" altLang="ko-KR" sz="6000" b="1" dirty="0"/>
              <a:t>EASUREMENT</a:t>
            </a:r>
            <a:r>
              <a:rPr lang="en-US" altLang="ko-KR" sz="7000" b="1" dirty="0"/>
              <a:t> R</a:t>
            </a:r>
            <a:r>
              <a:rPr lang="en-US" altLang="ko-KR" sz="6000" b="1" dirty="0"/>
              <a:t>ESULT</a:t>
            </a:r>
            <a:endParaRPr lang="ko-KR" altLang="en-US" sz="6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71921C-E6F4-4355-8AE0-06CEB6E7047E}"/>
              </a:ext>
            </a:extLst>
          </p:cNvPr>
          <p:cNvSpPr txBox="1"/>
          <p:nvPr/>
        </p:nvSpPr>
        <p:spPr>
          <a:xfrm>
            <a:off x="17627461" y="14803451"/>
            <a:ext cx="363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3. Layout of attenuator</a:t>
            </a:r>
            <a:endParaRPr lang="ko-KR" altLang="en-US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D79C74-47B0-4806-A80F-C7F784A44A56}"/>
              </a:ext>
            </a:extLst>
          </p:cNvPr>
          <p:cNvSpPr txBox="1"/>
          <p:nvPr/>
        </p:nvSpPr>
        <p:spPr>
          <a:xfrm>
            <a:off x="18894112" y="24750426"/>
            <a:ext cx="749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5. Simulation and Measurement results of attenuator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6ACAB6-017A-4308-9000-99518945FD1A}"/>
                  </a:ext>
                </a:extLst>
              </p:cNvPr>
              <p:cNvSpPr txBox="1"/>
              <p:nvPr/>
            </p:nvSpPr>
            <p:spPr>
              <a:xfrm>
                <a:off x="16423239" y="25234639"/>
                <a:ext cx="12727526" cy="35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§"/>
                </a:pPr>
                <a:r>
                  <a:rPr lang="en-US" altLang="ko-KR" sz="3200" b="1" dirty="0"/>
                  <a:t>Measurement Result: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Frequency: DC-30 GHz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Insertion Loss &lt; 4.7 dB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Return Loss &gt; 10.2 dB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RMS Gain Error &gt; 1.8 dB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RMS Phase Error &lt; 6.5°</a:t>
                </a:r>
              </a:p>
              <a:p>
                <a:pPr marL="1485900" lvl="2" indent="-571500" algn="just">
                  <a:buFont typeface="Wingdings" panose="05000000000000000000" pitchFamily="2" charset="2"/>
                  <a:buChar char="ü"/>
                </a:pPr>
                <a:r>
                  <a:rPr lang="en-US" altLang="ko-KR" sz="3200" b="1" dirty="0"/>
                  <a:t>Core area: 400 x 148 </a:t>
                </a:r>
                <a14:m>
                  <m:oMath xmlns:m="http://schemas.openxmlformats.org/officeDocument/2006/math">
                    <m:r>
                      <a:rPr lang="ko-KR" altLang="en-US" sz="3200" b="1" i="1" smtClean="0">
                        <a:latin typeface="Cambria Math" panose="02040503050406030204" pitchFamily="18" charset="0"/>
                      </a:rPr>
                      <m:t>𝝁</m:t>
                    </m:r>
                    <m:sSup>
                      <m:sSupPr>
                        <m:ctrlPr>
                          <a:rPr lang="en-US" altLang="ko-K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32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6ACAB6-017A-4308-9000-99518945F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239" y="25234639"/>
                <a:ext cx="12727526" cy="3550587"/>
              </a:xfrm>
              <a:prstGeom prst="rect">
                <a:avLst/>
              </a:prstGeom>
              <a:blipFill>
                <a:blip r:embed="rId9"/>
                <a:stretch>
                  <a:fillRect l="-1054" t="-2234" b="-49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DC74E7A7-E6A4-4139-BF27-AAA636B3DA92}"/>
              </a:ext>
            </a:extLst>
          </p:cNvPr>
          <p:cNvSpPr txBox="1"/>
          <p:nvPr/>
        </p:nvSpPr>
        <p:spPr>
          <a:xfrm>
            <a:off x="15842323" y="28975526"/>
            <a:ext cx="13805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/>
              <a:t>IV. Comparison</a:t>
            </a:r>
            <a:endParaRPr lang="ko-KR" altLang="en-US" sz="6000" b="1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64B9A59C-68A8-4856-9978-3DD9DECB2C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70588" y="11069936"/>
            <a:ext cx="4887647" cy="316154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2ED3C12-0D70-4D2B-8B72-C5D1626413DC}"/>
              </a:ext>
            </a:extLst>
          </p:cNvPr>
          <p:cNvSpPr txBox="1"/>
          <p:nvPr/>
        </p:nvSpPr>
        <p:spPr>
          <a:xfrm>
            <a:off x="23888028" y="14800403"/>
            <a:ext cx="407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4. EM Structure of 8dB cell</a:t>
            </a:r>
            <a:endParaRPr lang="ko-KR" altLang="en-US" sz="2400" b="1" dirty="0"/>
          </a:p>
        </p:txBody>
      </p:sp>
      <p:graphicFrame>
        <p:nvGraphicFramePr>
          <p:cNvPr id="57" name="표 56">
            <a:extLst>
              <a:ext uri="{FF2B5EF4-FFF2-40B4-BE49-F238E27FC236}">
                <a16:creationId xmlns:a16="http://schemas.microsoft.com/office/drawing/2014/main" id="{A7828DAF-C783-4D16-B1DE-92F843062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59411"/>
              </p:ext>
            </p:extLst>
          </p:nvPr>
        </p:nvGraphicFramePr>
        <p:xfrm>
          <a:off x="16308396" y="30120569"/>
          <a:ext cx="12873245" cy="6093087"/>
        </p:xfrm>
        <a:graphic>
          <a:graphicData uri="http://schemas.openxmlformats.org/drawingml/2006/table">
            <a:tbl>
              <a:tblPr/>
              <a:tblGrid>
                <a:gridCol w="3383069">
                  <a:extLst>
                    <a:ext uri="{9D8B030D-6E8A-4147-A177-3AD203B41FA5}">
                      <a16:colId xmlns:a16="http://schemas.microsoft.com/office/drawing/2014/main" val="1033050701"/>
                    </a:ext>
                  </a:extLst>
                </a:gridCol>
                <a:gridCol w="2195055">
                  <a:extLst>
                    <a:ext uri="{9D8B030D-6E8A-4147-A177-3AD203B41FA5}">
                      <a16:colId xmlns:a16="http://schemas.microsoft.com/office/drawing/2014/main" val="2525358271"/>
                    </a:ext>
                  </a:extLst>
                </a:gridCol>
                <a:gridCol w="2151555">
                  <a:extLst>
                    <a:ext uri="{9D8B030D-6E8A-4147-A177-3AD203B41FA5}">
                      <a16:colId xmlns:a16="http://schemas.microsoft.com/office/drawing/2014/main" val="1538341719"/>
                    </a:ext>
                  </a:extLst>
                </a:gridCol>
                <a:gridCol w="2538164">
                  <a:extLst>
                    <a:ext uri="{9D8B030D-6E8A-4147-A177-3AD203B41FA5}">
                      <a16:colId xmlns:a16="http://schemas.microsoft.com/office/drawing/2014/main" val="3723894291"/>
                    </a:ext>
                  </a:extLst>
                </a:gridCol>
                <a:gridCol w="2605402">
                  <a:extLst>
                    <a:ext uri="{9D8B030D-6E8A-4147-A177-3AD203B41FA5}">
                      <a16:colId xmlns:a16="http://schemas.microsoft.com/office/drawing/2014/main" val="2589148900"/>
                    </a:ext>
                  </a:extLst>
                </a:gridCol>
              </a:tblGrid>
              <a:tr h="7594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Ref.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This work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[1]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[2]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[3]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33383"/>
                  </a:ext>
                </a:extLst>
              </a:tr>
              <a:tr h="7594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Tech.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28n</a:t>
                      </a: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CMOS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65n</a:t>
                      </a: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CMOS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0.18</a:t>
                      </a:r>
                      <a:r>
                        <a:rPr lang="el-GR" altLang="ko-KR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SOI CMOS</a:t>
                      </a:r>
                      <a:endParaRPr lang="en-US" sz="28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65nm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CMOS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815879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BW (GHz)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DC-30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37-40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DC-20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27.5-30.5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13876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Return Loss(dB)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&gt;10.2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&gt;12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&gt;12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906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Insertion Loss (dB)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&lt;4.7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&lt;7.6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956210"/>
                  </a:ext>
                </a:extLst>
              </a:tr>
              <a:tr h="7594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RMS gain error (dB)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&lt;1.76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&lt;0.27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&lt;0.5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&lt;0.5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221552"/>
                  </a:ext>
                </a:extLst>
              </a:tr>
              <a:tr h="7594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RMS phase error (degree)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&lt;6.5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&lt;3.7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&lt;2.5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&lt;5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463794"/>
                  </a:ext>
                </a:extLst>
              </a:tr>
            </a:tbl>
          </a:graphicData>
        </a:graphic>
      </p:graphicFrame>
      <p:sp>
        <p:nvSpPr>
          <p:cNvPr id="60" name="직사각형 59">
            <a:extLst>
              <a:ext uri="{FF2B5EF4-FFF2-40B4-BE49-F238E27FC236}">
                <a16:creationId xmlns:a16="http://schemas.microsoft.com/office/drawing/2014/main" id="{AC8D8ED4-4F34-4F27-9A42-80E927E89F2B}"/>
              </a:ext>
            </a:extLst>
          </p:cNvPr>
          <p:cNvSpPr/>
          <p:nvPr/>
        </p:nvSpPr>
        <p:spPr>
          <a:xfrm>
            <a:off x="16100770" y="38034190"/>
            <a:ext cx="13288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/>
              <a:t>[1] Zhao, C., Zeng, X., Zhang, L., Liu, H., Yu, Y., Wu, Y., &amp; Kang, K. (2020). A 37–40-GHz low-phase-imbalance CMOS attenuator with tail-capacitor compensation technique. </a:t>
            </a:r>
            <a:r>
              <a:rPr lang="en-US" altLang="ko-KR" sz="1800" i="1" dirty="0"/>
              <a:t>IEEE Transactions on Circuits and Systems I: Regular Papers</a:t>
            </a:r>
            <a:r>
              <a:rPr lang="en-US" altLang="ko-KR" sz="1800" dirty="0"/>
              <a:t>, </a:t>
            </a:r>
            <a:r>
              <a:rPr lang="en-US" altLang="ko-KR" sz="1800" i="1" dirty="0"/>
              <a:t>67</a:t>
            </a:r>
            <a:r>
              <a:rPr lang="en-US" altLang="ko-KR" sz="1800" dirty="0"/>
              <a:t>(10), 3400-3409.</a:t>
            </a:r>
          </a:p>
          <a:p>
            <a:r>
              <a:rPr lang="en-US" altLang="ko-KR" sz="1800" dirty="0"/>
              <a:t>[2] M.-K. Cho, J.-G. Kim</a:t>
            </a:r>
            <a:r>
              <a:rPr lang="nl-NL" altLang="ko-KR" sz="1800" dirty="0"/>
              <a:t>ol. 35, pp. 638—643, Apr. 2016.</a:t>
            </a:r>
          </a:p>
          <a:p>
            <a:r>
              <a:rPr lang="nl-NL" altLang="ko-KR" sz="1800" dirty="0"/>
              <a:t>[3] </a:t>
            </a:r>
            <a:r>
              <a:rPr lang="en-US" altLang="ko-KR" sz="1800" dirty="0"/>
              <a:t>J. Han, J. Kim, J. Park, and J. Kim, “A ka-band 4-ch bi-directional CMOS T/R chipset for 5G beamforming system,” in </a:t>
            </a:r>
            <a:r>
              <a:rPr lang="en-US" altLang="ko-KR" sz="1800" i="1" dirty="0"/>
              <a:t>Proc. IEEE Radio Freq. </a:t>
            </a:r>
            <a:r>
              <a:rPr lang="en-US" altLang="ko-KR" sz="1800" i="1" dirty="0" err="1"/>
              <a:t>Integr</a:t>
            </a:r>
            <a:r>
              <a:rPr lang="en-US" altLang="ko-KR" sz="1800" i="1" dirty="0"/>
              <a:t>. Circuits </a:t>
            </a:r>
            <a:r>
              <a:rPr lang="en-US" altLang="ko-KR" sz="1800" i="1" dirty="0" err="1"/>
              <a:t>Symp</a:t>
            </a:r>
            <a:r>
              <a:rPr lang="en-US" altLang="ko-KR" sz="1800" i="1" dirty="0"/>
              <a:t>. (RFIC)</a:t>
            </a:r>
            <a:r>
              <a:rPr lang="en-US" altLang="ko-KR" sz="1800" dirty="0"/>
              <a:t>, Honolulu, HI, USA, Jun. 2017, pp. 41–44.</a:t>
            </a:r>
            <a:endParaRPr lang="ko-KR" altLang="en-US" sz="1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437EBB-9711-4D7F-BD12-7ECF181B1D91}"/>
              </a:ext>
            </a:extLst>
          </p:cNvPr>
          <p:cNvSpPr txBox="1"/>
          <p:nvPr/>
        </p:nvSpPr>
        <p:spPr>
          <a:xfrm>
            <a:off x="16153663" y="36454509"/>
            <a:ext cx="13113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600" b="1" dirty="0"/>
              <a:t>This attenuator features low insertion loss and a wider frequency range.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9382BD-8710-4E85-BA33-7F018B1BDB8E}"/>
              </a:ext>
            </a:extLst>
          </p:cNvPr>
          <p:cNvSpPr/>
          <p:nvPr/>
        </p:nvSpPr>
        <p:spPr>
          <a:xfrm>
            <a:off x="16119022" y="37572525"/>
            <a:ext cx="2344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/>
              <a:t>R</a:t>
            </a:r>
            <a:r>
              <a:rPr lang="en-US" altLang="ko-KR" sz="3200" b="1" dirty="0"/>
              <a:t>EFERENCES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7290052-1D0A-4FE1-B8CB-59E7AF93083D}"/>
              </a:ext>
            </a:extLst>
          </p:cNvPr>
          <p:cNvSpPr/>
          <p:nvPr/>
        </p:nvSpPr>
        <p:spPr>
          <a:xfrm>
            <a:off x="16100770" y="39399608"/>
            <a:ext cx="3774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/>
              <a:t>Acknowledgement</a:t>
            </a:r>
            <a:endParaRPr lang="en-US" altLang="ko-KR" sz="32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AC2F73E-35F5-40F6-B618-98AC72BBCA04}"/>
              </a:ext>
            </a:extLst>
          </p:cNvPr>
          <p:cNvSpPr/>
          <p:nvPr/>
        </p:nvSpPr>
        <p:spPr>
          <a:xfrm>
            <a:off x="16100770" y="39890870"/>
            <a:ext cx="15135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800" dirty="0"/>
              <a:t>The </a:t>
            </a:r>
            <a:r>
              <a:rPr lang="ko-KR" altLang="en-US" sz="1800" dirty="0" err="1"/>
              <a:t>chip</a:t>
            </a:r>
            <a:r>
              <a:rPr lang="ko-KR" altLang="en-US" sz="1800" dirty="0"/>
              <a:t> </a:t>
            </a:r>
            <a:r>
              <a:rPr lang="ko-KR" altLang="en-US" sz="1800" dirty="0" err="1"/>
              <a:t>fabrication</a:t>
            </a:r>
            <a:r>
              <a:rPr lang="ko-KR" altLang="en-US" sz="1800" dirty="0"/>
              <a:t> and EDA </a:t>
            </a:r>
            <a:r>
              <a:rPr lang="ko-KR" altLang="en-US" sz="1800" dirty="0" err="1"/>
              <a:t>tool</a:t>
            </a:r>
            <a:r>
              <a:rPr lang="ko-KR" altLang="en-US" sz="1800" dirty="0"/>
              <a:t> </a:t>
            </a:r>
            <a:r>
              <a:rPr lang="ko-KR" altLang="en-US" sz="1800" dirty="0" err="1"/>
              <a:t>were</a:t>
            </a:r>
            <a:r>
              <a:rPr lang="ko-KR" altLang="en-US" sz="1800" dirty="0"/>
              <a:t> </a:t>
            </a:r>
            <a:r>
              <a:rPr lang="ko-KR" altLang="en-US" sz="1800" dirty="0" err="1"/>
              <a:t>supported</a:t>
            </a:r>
            <a:r>
              <a:rPr lang="ko-KR" altLang="en-US" sz="1800" dirty="0"/>
              <a:t> </a:t>
            </a:r>
            <a:r>
              <a:rPr lang="ko-KR" altLang="en-US" sz="1800" dirty="0" err="1"/>
              <a:t>by</a:t>
            </a:r>
            <a:r>
              <a:rPr lang="ko-KR" altLang="en-US" sz="1800" dirty="0"/>
              <a:t> </a:t>
            </a:r>
            <a:r>
              <a:rPr lang="ko-KR" altLang="en-US" sz="1800" dirty="0" err="1"/>
              <a:t>the</a:t>
            </a:r>
            <a:r>
              <a:rPr lang="ko-KR" altLang="en-US" sz="1800" dirty="0"/>
              <a:t> IC </a:t>
            </a:r>
            <a:r>
              <a:rPr lang="ko-KR" altLang="en-US" sz="1800" dirty="0" err="1"/>
              <a:t>Design</a:t>
            </a:r>
            <a:r>
              <a:rPr lang="ko-KR" altLang="en-US" sz="1800" dirty="0"/>
              <a:t> </a:t>
            </a:r>
            <a:r>
              <a:rPr lang="ko-KR" altLang="en-US" sz="1800" dirty="0" err="1"/>
              <a:t>Education</a:t>
            </a:r>
            <a:r>
              <a:rPr lang="ko-KR" altLang="en-US" sz="1800" dirty="0"/>
              <a:t> </a:t>
            </a:r>
            <a:r>
              <a:rPr lang="ko-KR" altLang="en-US" sz="1800" dirty="0" err="1"/>
              <a:t>Center</a:t>
            </a:r>
            <a:r>
              <a:rPr lang="ko-KR" altLang="en-US" sz="1800" dirty="0"/>
              <a:t>(IDEC), </a:t>
            </a:r>
            <a:r>
              <a:rPr lang="ko-KR" altLang="en-US" sz="1800" dirty="0" err="1"/>
              <a:t>Korea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635</Words>
  <Application>Microsoft Office PowerPoint</Application>
  <PresentationFormat>사용자 지정</PresentationFormat>
  <Paragraphs>80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Cambria Math</vt:lpstr>
      <vt:lpstr>Gadugi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25</cp:revision>
  <dcterms:created xsi:type="dcterms:W3CDTF">2018-03-08T06:02:33Z</dcterms:created>
  <dcterms:modified xsi:type="dcterms:W3CDTF">2025-04-10T10:34:46Z</dcterms:modified>
</cp:coreProperties>
</file>